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5C96C1-8C91-454F-AE14-4A89B17CB3FA}" v="18" dt="2025-05-10T11:35:50.9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54"/>
    <p:restoredTop sz="79178"/>
  </p:normalViewPr>
  <p:slideViewPr>
    <p:cSldViewPr snapToGrid="0" snapToObjects="1" showGuides="1">
      <p:cViewPr>
        <p:scale>
          <a:sx n="138" d="100"/>
          <a:sy n="138" d="100"/>
        </p:scale>
        <p:origin x="1704" y="-1488"/>
      </p:cViewPr>
      <p:guideLst>
        <p:guide orient="horz" pos="2183"/>
        <p:guide pos="384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CA108-3915-9043-8428-B4BE4472B821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21A6D-3249-074E-BBD6-BCFA953678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666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B21A6D-3249-074E-BBD6-BCFA9536785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2305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ECEF21-0523-3245-A3FA-5D78C65A5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75FCB35-54D7-B745-9657-FF74691F5D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FB4C31-A070-E749-B7E9-CAD5936A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4BDDB1-76AF-F240-BE46-91A5D3ACF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D5B39-7F00-5F46-862B-911988D34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4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49C4A6-64B8-904B-959B-523D63313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A91367-9EA8-B14F-A1E3-0D7488D17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95B52B-F627-0243-95BF-CAF30A424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7D948D-68F0-444F-A060-6F3ECCFE0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557819-4A50-7C44-911B-582581B34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341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E74BDCF-A048-7341-8942-C4374B8484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7FF7B22-2769-8144-A326-25919C1D0D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5B7B6A-9CEB-6C42-9C7B-F9ED38263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8C4A24-0F26-0840-A896-381E0715D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341010-5E03-FB4F-AE26-6B22D37B1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5877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554BE9-111B-6643-8D26-3DD596FEA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B77CD3-C0E5-484B-AA36-1FAB6E941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AE1DB2-DB10-BF4C-875B-98CAE475B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A9CC44-0F69-3747-A15E-BACC77796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55398D-D950-0B47-9A96-AABF434F0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1793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EDCAD7-127F-4A49-A00E-1493C9F4F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93E74A8-D7E8-5E47-9B26-F406CD93C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1EC5F87-4EBC-EC46-BC69-2EA7086C5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F350A8-A53D-4D41-A2F9-A9AFF938D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18D8E7-39AC-0B46-987D-0950F1CD0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266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2F7841-3B2B-604F-815C-62EC3AAFD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4B11C0-B11E-F540-81AE-52BAEDA20D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19245B3-41C8-C343-88E2-BE23F220ED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9DD4A7-C44D-9E43-BF1E-F13205AEE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44D8E9D-4D59-1F45-8E08-61D1A8B65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02EFA05-29DD-0641-A620-7019B4A07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413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FB19D6-A6D2-AF40-A13C-FA7BE88B6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ACBB3E-E485-5F42-BEC1-669009E5F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955C11-20E8-0348-A806-9CDE1284CE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2D82558-8DBB-944E-BBE0-6A7C6E8343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5F790C5-2F18-8E45-94AA-64F30C096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BFF6501-64C2-C943-A8E9-C5E1B7491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95BB371-362A-B645-9C58-F190A3C7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3A6B4C4-5B8D-2241-A404-A2768A846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7205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CCD577-05C9-164F-939D-D883FFD2C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0782072-9B65-E543-BC58-68B5955A0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4A1934E-231F-354D-B826-E7AD8E44F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53B6EAF-2961-3F47-B50E-4F501253E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9639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11E0EEA-87BD-7E4D-BDD1-E816BF786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FA06A65-624C-EA4B-936E-DBCEC9D5E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982C9F7-D6EF-DC40-B7B5-4E48A4586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2319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5B16D9-E2F7-324E-A99A-47378B28E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2D12D-5159-294F-8EA7-5F484B348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48EA53-C77F-FF44-992C-A85A3C70F2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BCC8764-0DBF-344B-912D-C3453B17B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220CBC3-1569-3744-9FB2-E12E54EAA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850A68D-38F0-CC4E-8DE1-604F3C84E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196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1231F-387B-1544-82E5-776081E5C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BE53984-9ED8-374C-9F9D-A49EB58D00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27C99D1-BB16-F749-B0AB-0A6B34283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531638-E076-814A-870C-37518A177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D3AFDA6-425A-4C48-A64B-2FC02B245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FCAA1C2-0368-3F42-B248-087F91717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740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18E2AF2-F7FF-0F4F-A4BE-509679ACA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2B262F-55F8-F14A-9AC3-B59BB1C13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21F1D78-192B-D042-83F5-BB397139B2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97422-92ED-3D47-BF28-17000E80E497}" type="datetimeFigureOut">
              <a:rPr lang="de-DE" smtClean="0"/>
              <a:t>10.05.25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294F689-F2F7-294B-8BF5-FD360E11C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D99928-F7B0-4B46-865C-13B1B95B4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C396-ED43-1B46-9C39-098C07AA8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065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D954AB4D-A237-C043-A913-633703A9C26B}"/>
                  </a:ext>
                </a:extLst>
              </p:cNvPr>
              <p:cNvSpPr txBox="1"/>
              <p:nvPr/>
            </p:nvSpPr>
            <p:spPr>
              <a:xfrm>
                <a:off x="3982498" y="268315"/>
                <a:ext cx="4305145" cy="461665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C</a:t>
                </a:r>
                <a:r>
                  <a:rPr lang="en-GB" sz="1200" noProof="0" dirty="0" err="1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ategorical</a:t>
                </a:r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feature of </a:t>
                </a:r>
                <a:r>
                  <a:rPr lang="en-GB" sz="1200" noProof="0" dirty="0">
                    <a:latin typeface="Courier New" panose="02070309020205020404" pitchFamily="49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class </a:t>
                </a:r>
                <a:r>
                  <a:rPr lang="en-GB" sz="1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“</a:t>
                </a:r>
                <a:r>
                  <a:rPr lang="en-GB" sz="1200" dirty="0">
                    <a:latin typeface="Courier New" panose="02070309020205020404" pitchFamily="49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factor</a:t>
                </a:r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“  with </a:t>
                </a:r>
                <a14:m>
                  <m:oMath xmlns:m="http://schemas.openxmlformats.org/officeDocument/2006/math"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levels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N</a:t>
                </a:r>
                <a:r>
                  <a:rPr lang="en-GB" sz="1200" noProof="0" dirty="0" err="1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umeric</a:t>
                </a:r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response of </a:t>
                </a:r>
                <a:r>
                  <a:rPr lang="en-GB" sz="1200" noProof="0" dirty="0">
                    <a:latin typeface="Courier New" panose="02070309020205020404" pitchFamily="49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class </a:t>
                </a:r>
                <a:r>
                  <a:rPr lang="en-GB" sz="1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“</a:t>
                </a:r>
                <a:r>
                  <a:rPr lang="en-GB" sz="1200" noProof="0" dirty="0">
                    <a:latin typeface="Courier New" panose="02070309020205020404" pitchFamily="49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numeric</a:t>
                </a:r>
                <a:r>
                  <a:rPr lang="en-GB" sz="1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”</a:t>
                </a:r>
                <a:r>
                  <a:rPr lang="en-GB" sz="1200" dirty="0">
                    <a:latin typeface="Courier New" panose="02070309020205020404" pitchFamily="49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 </a:t>
                </a:r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or “</a:t>
                </a:r>
                <a:r>
                  <a:rPr lang="en-GB" sz="1200" noProof="0" dirty="0">
                    <a:latin typeface="Courier New" panose="02070309020205020404" pitchFamily="49" charset="0"/>
                    <a:ea typeface="Cambria Math" panose="02040503050406030204" pitchFamily="18" charset="0"/>
                    <a:cs typeface="Courier New" panose="02070309020205020404" pitchFamily="49" charset="0"/>
                  </a:rPr>
                  <a:t>integer</a:t>
                </a:r>
                <a:r>
                  <a:rPr lang="en-GB" sz="1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”</a:t>
                </a:r>
                <a:endParaRPr lang="en-GB" sz="1200" noProof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D954AB4D-A237-C043-A913-633703A9C2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498" y="268315"/>
                <a:ext cx="4305145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  <a:ln w="6350"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295FEA9A-D31C-504B-9808-C226C7EA0707}"/>
                  </a:ext>
                </a:extLst>
              </p:cNvPr>
              <p:cNvSpPr txBox="1"/>
              <p:nvPr/>
            </p:nvSpPr>
            <p:spPr>
              <a:xfrm>
                <a:off x="262794" y="832787"/>
                <a:ext cx="4514400" cy="2769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</a:lstStyle>
              <a:p>
                <a:pPr algn="ctr"/>
                <a:r>
                  <a:rPr lang="en-GB" sz="1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F</a:t>
                </a:r>
                <a:r>
                  <a:rPr lang="en-GB" sz="1200" noProof="0" dirty="0" err="1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eature</a:t>
                </a:r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 </m:t>
                    </m:r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levels 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resp.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entries in each level</a:t>
                </a:r>
              </a:p>
            </p:txBody>
          </p:sp>
        </mc:Choice>
        <mc:Fallback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295FEA9A-D31C-504B-9808-C226C7EA07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94" y="832787"/>
                <a:ext cx="4514400" cy="276999"/>
              </a:xfrm>
              <a:prstGeom prst="rect">
                <a:avLst/>
              </a:prstGeom>
              <a:blipFill>
                <a:blip r:embed="rId4"/>
                <a:stretch>
                  <a:fillRect b="-13043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8348F7DE-DD58-0040-AD2D-ECF76CE16313}"/>
                  </a:ext>
                </a:extLst>
              </p:cNvPr>
              <p:cNvSpPr txBox="1"/>
              <p:nvPr/>
            </p:nvSpPr>
            <p:spPr>
              <a:xfrm>
                <a:off x="6107177" y="832787"/>
                <a:ext cx="4247280" cy="276999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F</a:t>
                </a:r>
                <a:r>
                  <a:rPr lang="en-GB" sz="1200" noProof="0" dirty="0" err="1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eature</a:t>
                </a:r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:  </a:t>
                </a:r>
                <a14:m>
                  <m:oMath xmlns:m="http://schemas.openxmlformats.org/officeDocument/2006/math">
                    <m:r>
                      <a:rPr lang="en-GB" sz="12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GB" sz="12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levels</a:t>
                </a:r>
              </a:p>
            </p:txBody>
          </p:sp>
        </mc:Choice>
        <mc:Fallback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8348F7DE-DD58-0040-AD2D-ECF76CE163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7177" y="832787"/>
                <a:ext cx="4247280" cy="276999"/>
              </a:xfrm>
              <a:prstGeom prst="rect">
                <a:avLst/>
              </a:prstGeom>
              <a:blipFill>
                <a:blip r:embed="rId5"/>
                <a:stretch>
                  <a:fillRect b="-13043"/>
                </a:stretch>
              </a:blip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EA67BA80-9E95-9842-A47F-3FEB28489E11}"/>
                  </a:ext>
                </a:extLst>
              </p:cNvPr>
              <p:cNvSpPr txBox="1"/>
              <p:nvPr/>
            </p:nvSpPr>
            <p:spPr>
              <a:xfrm>
                <a:off x="3287869" y="2071954"/>
                <a:ext cx="1490532" cy="2769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</a:lstStyle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12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&gt;30</m:t>
                    </m:r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EA67BA80-9E95-9842-A47F-3FEB28489E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869" y="2071954"/>
                <a:ext cx="1490532" cy="276999"/>
              </a:xfrm>
              <a:prstGeom prst="rect">
                <a:avLst/>
              </a:prstGeom>
              <a:blipFill>
                <a:blip r:embed="rId6"/>
                <a:stretch>
                  <a:fillRect b="-12500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58467891-55C0-5A49-B45B-A1069D545E73}"/>
                  </a:ext>
                </a:extLst>
              </p:cNvPr>
              <p:cNvSpPr txBox="1"/>
              <p:nvPr/>
            </p:nvSpPr>
            <p:spPr>
              <a:xfrm>
                <a:off x="262792" y="2071954"/>
                <a:ext cx="2950932" cy="2769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</a:lstStyle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12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2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≤30</m:t>
                    </m:r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endParaRPr lang="en-GB" sz="1200" noProof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58467891-55C0-5A49-B45B-A1069D545E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92" y="2071954"/>
                <a:ext cx="2950932" cy="276999"/>
              </a:xfrm>
              <a:prstGeom prst="rect">
                <a:avLst/>
              </a:prstGeom>
              <a:blipFill>
                <a:blip r:embed="rId7"/>
                <a:stretch>
                  <a:fillRect b="-12500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feld 17">
            <a:extLst>
              <a:ext uri="{FF2B5EF4-FFF2-40B4-BE49-F238E27FC236}">
                <a16:creationId xmlns:a16="http://schemas.microsoft.com/office/drawing/2014/main" id="{2335DB6E-64F6-8949-ABC8-401B69001A05}"/>
              </a:ext>
            </a:extLst>
          </p:cNvPr>
          <p:cNvSpPr txBox="1"/>
          <p:nvPr/>
        </p:nvSpPr>
        <p:spPr>
          <a:xfrm>
            <a:off x="253976" y="2532382"/>
            <a:ext cx="2959748" cy="276999"/>
          </a:xfrm>
          <a:prstGeom prst="rect">
            <a:avLst/>
          </a:prstGeom>
          <a:solidFill>
            <a:schemeClr val="accent2">
              <a:alpha val="19906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noProof="0" dirty="0" err="1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shapiro.test</a:t>
            </a:r>
            <a:r>
              <a:rPr lang="en-GB" sz="1200" noProof="0" dirty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()</a:t>
            </a:r>
            <a:r>
              <a:rPr lang="en-GB" sz="1200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for both levels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27AFF27F-0DD9-524C-897D-E4669B9A95DF}"/>
                  </a:ext>
                </a:extLst>
              </p:cNvPr>
              <p:cNvSpPr txBox="1"/>
              <p:nvPr/>
            </p:nvSpPr>
            <p:spPr>
              <a:xfrm>
                <a:off x="1746235" y="3389701"/>
                <a:ext cx="1440000" cy="2769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2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sz="12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12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sz="12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27AFF27F-0DD9-524C-897D-E4669B9A9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6235" y="3389701"/>
                <a:ext cx="1440000" cy="276999"/>
              </a:xfrm>
              <a:prstGeom prst="rect">
                <a:avLst/>
              </a:prstGeom>
              <a:blipFill>
                <a:blip r:embed="rId8"/>
                <a:stretch>
                  <a:fillRect b="-13043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25BBDB14-38E4-0647-AC5E-BCFF1B8D2112}"/>
                  </a:ext>
                </a:extLst>
              </p:cNvPr>
              <p:cNvSpPr txBox="1"/>
              <p:nvPr/>
            </p:nvSpPr>
            <p:spPr>
              <a:xfrm>
                <a:off x="235529" y="3389701"/>
                <a:ext cx="1440000" cy="2769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2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GB" sz="12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sz="12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2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25BBDB14-38E4-0647-AC5E-BCFF1B8D21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529" y="3389701"/>
                <a:ext cx="1440000" cy="276999"/>
              </a:xfrm>
              <a:prstGeom prst="rect">
                <a:avLst/>
              </a:prstGeom>
              <a:blipFill>
                <a:blip r:embed="rId9"/>
                <a:stretch>
                  <a:fillRect b="-13043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feld 22">
            <a:extLst>
              <a:ext uri="{FF2B5EF4-FFF2-40B4-BE49-F238E27FC236}">
                <a16:creationId xmlns:a16="http://schemas.microsoft.com/office/drawing/2014/main" id="{36EF0048-2E31-5040-B491-130A578F1E88}"/>
              </a:ext>
            </a:extLst>
          </p:cNvPr>
          <p:cNvSpPr txBox="1"/>
          <p:nvPr/>
        </p:nvSpPr>
        <p:spPr>
          <a:xfrm>
            <a:off x="219834" y="4971020"/>
            <a:ext cx="1447008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r>
              <a:rPr lang="en-GB" noProof="0" dirty="0" err="1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wilcox.test</a:t>
            </a:r>
            <a:r>
              <a:rPr lang="en-GB" noProof="0" dirty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8E8A1CE-2F5B-CA41-BF4F-D564FE688F4A}"/>
              </a:ext>
            </a:extLst>
          </p:cNvPr>
          <p:cNvSpPr txBox="1"/>
          <p:nvPr/>
        </p:nvSpPr>
        <p:spPr>
          <a:xfrm>
            <a:off x="6107178" y="1314451"/>
            <a:ext cx="4230636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R</a:t>
            </a:r>
            <a:r>
              <a:rPr lang="en-GB" noProof="0" dirty="0" err="1"/>
              <a:t>esiduals</a:t>
            </a:r>
            <a:r>
              <a:rPr lang="en-GB" noProof="0" dirty="0"/>
              <a:t>: </a:t>
            </a:r>
            <a:r>
              <a:rPr lang="en-GB" noProof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shapiro.test</a:t>
            </a:r>
            <a:r>
              <a:rPr lang="en-GB" noProof="0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54F606E-7DC7-FF4E-A02F-7F533D595B92}"/>
              </a:ext>
            </a:extLst>
          </p:cNvPr>
          <p:cNvSpPr txBox="1"/>
          <p:nvPr/>
        </p:nvSpPr>
        <p:spPr>
          <a:xfrm>
            <a:off x="5130837" y="4971019"/>
            <a:ext cx="2338435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r>
              <a:rPr lang="en-GB" noProof="0" dirty="0" err="1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kruskal.test</a:t>
            </a:r>
            <a:r>
              <a:rPr lang="en-GB" noProof="0" dirty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D4896EC-C7F6-524F-8A17-71B3C9850771}"/>
              </a:ext>
            </a:extLst>
          </p:cNvPr>
          <p:cNvSpPr txBox="1"/>
          <p:nvPr/>
        </p:nvSpPr>
        <p:spPr>
          <a:xfrm>
            <a:off x="6875443" y="3878295"/>
            <a:ext cx="3479014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noProof="0" dirty="0" err="1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bartlett.test</a:t>
            </a:r>
            <a:r>
              <a:rPr lang="en-GB" sz="1200" noProof="0" dirty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()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A1E211F9-17D8-404F-BDD9-8FA1CF6DEBDF}"/>
                  </a:ext>
                </a:extLst>
              </p:cNvPr>
              <p:cNvSpPr txBox="1"/>
              <p:nvPr/>
            </p:nvSpPr>
            <p:spPr>
              <a:xfrm>
                <a:off x="9261991" y="4482840"/>
                <a:ext cx="1080000" cy="277200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200" noProof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A1E211F9-17D8-404F-BDD9-8FA1CF6DEB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1991" y="4482840"/>
                <a:ext cx="1080000" cy="2772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5E44A5B4-1C65-9447-A4FA-813B5715A602}"/>
                  </a:ext>
                </a:extLst>
              </p:cNvPr>
              <p:cNvSpPr txBox="1"/>
              <p:nvPr/>
            </p:nvSpPr>
            <p:spPr>
              <a:xfrm>
                <a:off x="7582544" y="4472251"/>
                <a:ext cx="1080000" cy="276999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200" noProof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5E44A5B4-1C65-9447-A4FA-813B5715A6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544" y="4472251"/>
                <a:ext cx="1080000" cy="2769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feld 30">
            <a:extLst>
              <a:ext uri="{FF2B5EF4-FFF2-40B4-BE49-F238E27FC236}">
                <a16:creationId xmlns:a16="http://schemas.microsoft.com/office/drawing/2014/main" id="{A84A5B24-3EDF-024C-BA56-40AE6A36DAEC}"/>
              </a:ext>
            </a:extLst>
          </p:cNvPr>
          <p:cNvSpPr txBox="1"/>
          <p:nvPr/>
        </p:nvSpPr>
        <p:spPr>
          <a:xfrm>
            <a:off x="7579542" y="4968485"/>
            <a:ext cx="1457998" cy="276999"/>
          </a:xfrm>
          <a:prstGeom prst="rect">
            <a:avLst/>
          </a:prstGeom>
          <a:solidFill>
            <a:schemeClr val="accent4">
              <a:alpha val="19758"/>
            </a:schemeClr>
          </a:solidFill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r>
              <a:rPr lang="en-GB" noProof="0" dirty="0" err="1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oneway.test</a:t>
            </a:r>
            <a:r>
              <a:rPr lang="en-GB" noProof="0" dirty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71DF41B-9DEB-6D43-B3A8-72AD854F6F00}"/>
              </a:ext>
            </a:extLst>
          </p:cNvPr>
          <p:cNvSpPr txBox="1"/>
          <p:nvPr/>
        </p:nvSpPr>
        <p:spPr>
          <a:xfrm>
            <a:off x="9168872" y="4968284"/>
            <a:ext cx="1168942" cy="276999"/>
          </a:xfrm>
          <a:prstGeom prst="rect">
            <a:avLst/>
          </a:prstGeom>
          <a:solidFill>
            <a:schemeClr val="accent4">
              <a:alpha val="19758"/>
            </a:schemeClr>
          </a:solidFill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noProof="0" dirty="0" err="1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aov</a:t>
            </a:r>
            <a:r>
              <a:rPr lang="en-GB" sz="1200" noProof="0" dirty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()</a:t>
            </a:r>
          </a:p>
        </p:txBody>
      </p:sp>
      <p:grpSp>
        <p:nvGrpSpPr>
          <p:cNvPr id="427" name="Gruppieren 426">
            <a:extLst>
              <a:ext uri="{FF2B5EF4-FFF2-40B4-BE49-F238E27FC236}">
                <a16:creationId xmlns:a16="http://schemas.microsoft.com/office/drawing/2014/main" id="{B68CFD55-2D3B-E8A5-55C3-F9C2EE6228C8}"/>
              </a:ext>
            </a:extLst>
          </p:cNvPr>
          <p:cNvGrpSpPr/>
          <p:nvPr/>
        </p:nvGrpSpPr>
        <p:grpSpPr>
          <a:xfrm>
            <a:off x="8296125" y="4173488"/>
            <a:ext cx="1289076" cy="305400"/>
            <a:chOff x="8002301" y="4581613"/>
            <a:chExt cx="1289076" cy="305400"/>
          </a:xfrm>
        </p:grpSpPr>
        <p:cxnSp>
          <p:nvCxnSpPr>
            <p:cNvPr id="85" name="Gerade Verbindung mit Pfeil 84">
              <a:extLst>
                <a:ext uri="{FF2B5EF4-FFF2-40B4-BE49-F238E27FC236}">
                  <a16:creationId xmlns:a16="http://schemas.microsoft.com/office/drawing/2014/main" id="{866FE5CB-A394-F946-9E64-757F0968CA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02301" y="4581613"/>
              <a:ext cx="639486" cy="305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mit Pfeil 85">
              <a:extLst>
                <a:ext uri="{FF2B5EF4-FFF2-40B4-BE49-F238E27FC236}">
                  <a16:creationId xmlns:a16="http://schemas.microsoft.com/office/drawing/2014/main" id="{E8DACB91-86B4-1542-824F-8D15D1646A1F}"/>
                </a:ext>
              </a:extLst>
            </p:cNvPr>
            <p:cNvCxnSpPr>
              <a:cxnSpLocks/>
            </p:cNvCxnSpPr>
            <p:nvPr/>
          </p:nvCxnSpPr>
          <p:spPr>
            <a:xfrm>
              <a:off x="8641787" y="4581613"/>
              <a:ext cx="649590" cy="305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feld 92">
            <a:extLst>
              <a:ext uri="{FF2B5EF4-FFF2-40B4-BE49-F238E27FC236}">
                <a16:creationId xmlns:a16="http://schemas.microsoft.com/office/drawing/2014/main" id="{487C5E26-0FCA-9D43-9804-1F43DC2563A0}"/>
              </a:ext>
            </a:extLst>
          </p:cNvPr>
          <p:cNvSpPr txBox="1"/>
          <p:nvPr/>
        </p:nvSpPr>
        <p:spPr>
          <a:xfrm>
            <a:off x="7588434" y="5449810"/>
            <a:ext cx="2806654" cy="276999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r>
              <a:rPr lang="en-GB" noProof="0" dirty="0" err="1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TukeyHSD</a:t>
            </a:r>
            <a:r>
              <a:rPr lang="en-GB" noProof="0" dirty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0A82FAB2-00BE-5946-BC39-F6CE2D795AEE}"/>
              </a:ext>
            </a:extLst>
          </p:cNvPr>
          <p:cNvSpPr txBox="1"/>
          <p:nvPr/>
        </p:nvSpPr>
        <p:spPr>
          <a:xfrm>
            <a:off x="5130837" y="5449811"/>
            <a:ext cx="2341205" cy="276999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noProof="0" dirty="0" err="1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pairwise.wilcox.test</a:t>
            </a:r>
            <a:r>
              <a:rPr lang="en-GB" sz="1200" noProof="0" dirty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()</a:t>
            </a:r>
          </a:p>
        </p:txBody>
      </p:sp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C01A1D17-F046-0EEE-5C75-C706EDB2C4C0}"/>
              </a:ext>
            </a:extLst>
          </p:cNvPr>
          <p:cNvCxnSpPr>
            <a:cxnSpLocks/>
          </p:cNvCxnSpPr>
          <p:nvPr/>
        </p:nvCxnSpPr>
        <p:spPr>
          <a:xfrm>
            <a:off x="4253522" y="2330710"/>
            <a:ext cx="7941" cy="2639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>
            <a:extLst>
              <a:ext uri="{FF2B5EF4-FFF2-40B4-BE49-F238E27FC236}">
                <a16:creationId xmlns:a16="http://schemas.microsoft.com/office/drawing/2014/main" id="{EDADB854-50AC-BA4C-8480-8C0EC7EFB4F3}"/>
              </a:ext>
            </a:extLst>
          </p:cNvPr>
          <p:cNvSpPr txBox="1"/>
          <p:nvPr/>
        </p:nvSpPr>
        <p:spPr>
          <a:xfrm>
            <a:off x="1792997" y="4971020"/>
            <a:ext cx="3053668" cy="276999"/>
          </a:xfrm>
          <a:prstGeom prst="rect">
            <a:avLst/>
          </a:prstGeom>
          <a:solidFill>
            <a:schemeClr val="accent4">
              <a:alpha val="19758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noProof="0" dirty="0" err="1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t.test</a:t>
            </a:r>
            <a:r>
              <a:rPr lang="en-GB" sz="1200" noProof="0" dirty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()</a:t>
            </a:r>
          </a:p>
        </p:txBody>
      </p: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210858E2-0DAE-5740-8F45-DA7EDB187874}"/>
              </a:ext>
            </a:extLst>
          </p:cNvPr>
          <p:cNvCxnSpPr>
            <a:cxnSpLocks/>
            <a:stCxn id="22" idx="2"/>
            <a:endCxn id="23" idx="0"/>
          </p:cNvCxnSpPr>
          <p:nvPr/>
        </p:nvCxnSpPr>
        <p:spPr>
          <a:xfrm flipH="1">
            <a:off x="943338" y="3666700"/>
            <a:ext cx="12191" cy="1304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F293F561-4FC8-2849-9124-4C6573975351}"/>
              </a:ext>
            </a:extLst>
          </p:cNvPr>
          <p:cNvGrpSpPr/>
          <p:nvPr/>
        </p:nvGrpSpPr>
        <p:grpSpPr>
          <a:xfrm>
            <a:off x="797750" y="2811600"/>
            <a:ext cx="1552397" cy="469922"/>
            <a:chOff x="2719572" y="1536945"/>
            <a:chExt cx="1289076" cy="305400"/>
          </a:xfrm>
        </p:grpSpPr>
        <p:cxnSp>
          <p:nvCxnSpPr>
            <p:cNvPr id="70" name="Gerade Verbindung mit Pfeil 69">
              <a:extLst>
                <a:ext uri="{FF2B5EF4-FFF2-40B4-BE49-F238E27FC236}">
                  <a16:creationId xmlns:a16="http://schemas.microsoft.com/office/drawing/2014/main" id="{CC334861-ED68-7941-9F58-2045C34910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9572" y="1536945"/>
              <a:ext cx="639486" cy="305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mit Pfeil 70">
              <a:extLst>
                <a:ext uri="{FF2B5EF4-FFF2-40B4-BE49-F238E27FC236}">
                  <a16:creationId xmlns:a16="http://schemas.microsoft.com/office/drawing/2014/main" id="{0F8CA815-6FE7-3341-8C10-AE6DF72039A1}"/>
                </a:ext>
              </a:extLst>
            </p:cNvPr>
            <p:cNvCxnSpPr>
              <a:cxnSpLocks/>
            </p:cNvCxnSpPr>
            <p:nvPr/>
          </p:nvCxnSpPr>
          <p:spPr>
            <a:xfrm>
              <a:off x="3359058" y="1536945"/>
              <a:ext cx="649590" cy="305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feld 81">
                <a:extLst>
                  <a:ext uri="{FF2B5EF4-FFF2-40B4-BE49-F238E27FC236}">
                    <a16:creationId xmlns:a16="http://schemas.microsoft.com/office/drawing/2014/main" id="{058ACE3D-4E4D-8A41-B7BD-3A0C51AE99CF}"/>
                  </a:ext>
                </a:extLst>
              </p:cNvPr>
              <p:cNvSpPr txBox="1"/>
              <p:nvPr/>
            </p:nvSpPr>
            <p:spPr>
              <a:xfrm>
                <a:off x="6107177" y="2071954"/>
                <a:ext cx="1692000" cy="276999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200" noProof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82" name="Textfeld 81">
                <a:extLst>
                  <a:ext uri="{FF2B5EF4-FFF2-40B4-BE49-F238E27FC236}">
                    <a16:creationId xmlns:a16="http://schemas.microsoft.com/office/drawing/2014/main" id="{058ACE3D-4E4D-8A41-B7BD-3A0C51AE99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7177" y="2071954"/>
                <a:ext cx="1692000" cy="27699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feld 86">
                <a:extLst>
                  <a:ext uri="{FF2B5EF4-FFF2-40B4-BE49-F238E27FC236}">
                    <a16:creationId xmlns:a16="http://schemas.microsoft.com/office/drawing/2014/main" id="{B8B2C9CD-29A4-BA45-90B4-448E4B36BF59}"/>
                  </a:ext>
                </a:extLst>
              </p:cNvPr>
              <p:cNvSpPr txBox="1"/>
              <p:nvPr/>
            </p:nvSpPr>
            <p:spPr>
              <a:xfrm>
                <a:off x="9275501" y="3411967"/>
                <a:ext cx="1080000" cy="275650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200" noProof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87" name="Textfeld 86">
                <a:extLst>
                  <a:ext uri="{FF2B5EF4-FFF2-40B4-BE49-F238E27FC236}">
                    <a16:creationId xmlns:a16="http://schemas.microsoft.com/office/drawing/2014/main" id="{B8B2C9CD-29A4-BA45-90B4-448E4B36B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5501" y="3411967"/>
                <a:ext cx="1080000" cy="27565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feld 87">
                <a:extLst>
                  <a:ext uri="{FF2B5EF4-FFF2-40B4-BE49-F238E27FC236}">
                    <a16:creationId xmlns:a16="http://schemas.microsoft.com/office/drawing/2014/main" id="{0E5AFE29-9DE7-3648-9268-979960C55ADC}"/>
                  </a:ext>
                </a:extLst>
              </p:cNvPr>
              <p:cNvSpPr txBox="1"/>
              <p:nvPr/>
            </p:nvSpPr>
            <p:spPr>
              <a:xfrm>
                <a:off x="8662543" y="2071954"/>
                <a:ext cx="1692000" cy="281280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200" noProof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88" name="Textfeld 87">
                <a:extLst>
                  <a:ext uri="{FF2B5EF4-FFF2-40B4-BE49-F238E27FC236}">
                    <a16:creationId xmlns:a16="http://schemas.microsoft.com/office/drawing/2014/main" id="{0E5AFE29-9DE7-3648-9268-979960C55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2543" y="2071954"/>
                <a:ext cx="1692000" cy="28128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feld 88">
                <a:extLst>
                  <a:ext uri="{FF2B5EF4-FFF2-40B4-BE49-F238E27FC236}">
                    <a16:creationId xmlns:a16="http://schemas.microsoft.com/office/drawing/2014/main" id="{7CB6C8CE-EEA2-CD43-A414-C375E3700667}"/>
                  </a:ext>
                </a:extLst>
              </p:cNvPr>
              <p:cNvSpPr txBox="1"/>
              <p:nvPr/>
            </p:nvSpPr>
            <p:spPr>
              <a:xfrm>
                <a:off x="8070735" y="3399454"/>
                <a:ext cx="1080000" cy="276999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200" noProof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89" name="Textfeld 88">
                <a:extLst>
                  <a:ext uri="{FF2B5EF4-FFF2-40B4-BE49-F238E27FC236}">
                    <a16:creationId xmlns:a16="http://schemas.microsoft.com/office/drawing/2014/main" id="{7CB6C8CE-EEA2-CD43-A414-C375E3700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0735" y="3399454"/>
                <a:ext cx="1080000" cy="276999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7B8FC5AF-7834-A64B-84B2-D8DA87C86379}"/>
              </a:ext>
            </a:extLst>
          </p:cNvPr>
          <p:cNvGrpSpPr/>
          <p:nvPr/>
        </p:nvGrpSpPr>
        <p:grpSpPr>
          <a:xfrm>
            <a:off x="8732343" y="2811600"/>
            <a:ext cx="1552400" cy="469922"/>
            <a:chOff x="2719570" y="1536945"/>
            <a:chExt cx="1289078" cy="305400"/>
          </a:xfrm>
        </p:grpSpPr>
        <p:cxnSp>
          <p:nvCxnSpPr>
            <p:cNvPr id="95" name="Gerade Verbindung mit Pfeil 94">
              <a:extLst>
                <a:ext uri="{FF2B5EF4-FFF2-40B4-BE49-F238E27FC236}">
                  <a16:creationId xmlns:a16="http://schemas.microsoft.com/office/drawing/2014/main" id="{B21550C8-3070-B74D-822D-3A9803CDC2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9572" y="1536945"/>
              <a:ext cx="639486" cy="305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rade Verbindung mit Pfeil 95">
              <a:extLst>
                <a:ext uri="{FF2B5EF4-FFF2-40B4-BE49-F238E27FC236}">
                  <a16:creationId xmlns:a16="http://schemas.microsoft.com/office/drawing/2014/main" id="{30235B87-65EF-9344-A704-ADE2FAFDA3DA}"/>
                </a:ext>
              </a:extLst>
            </p:cNvPr>
            <p:cNvCxnSpPr>
              <a:cxnSpLocks/>
            </p:cNvCxnSpPr>
            <p:nvPr/>
          </p:nvCxnSpPr>
          <p:spPr>
            <a:xfrm>
              <a:off x="3359058" y="1536945"/>
              <a:ext cx="649590" cy="305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feld 96">
            <a:extLst>
              <a:ext uri="{FF2B5EF4-FFF2-40B4-BE49-F238E27FC236}">
                <a16:creationId xmlns:a16="http://schemas.microsoft.com/office/drawing/2014/main" id="{34ABFF97-4EDA-8A46-924C-6C1AB82DDAE0}"/>
              </a:ext>
            </a:extLst>
          </p:cNvPr>
          <p:cNvSpPr txBox="1"/>
          <p:nvPr/>
        </p:nvSpPr>
        <p:spPr>
          <a:xfrm>
            <a:off x="8667779" y="2520406"/>
            <a:ext cx="1692000" cy="278841"/>
          </a:xfrm>
          <a:prstGeom prst="rect">
            <a:avLst/>
          </a:prstGeom>
          <a:solidFill>
            <a:schemeClr val="accent2">
              <a:alpha val="19906"/>
            </a:schemeClr>
          </a:solidFill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R</a:t>
            </a:r>
            <a:r>
              <a:rPr lang="en-GB" sz="1200" noProof="0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esiduals</a:t>
            </a:r>
            <a:r>
              <a:rPr lang="en-GB" sz="1200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: </a:t>
            </a:r>
            <a:r>
              <a:rPr lang="en-GB" sz="1200" noProof="0" dirty="0" err="1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ad.test</a:t>
            </a:r>
            <a:r>
              <a:rPr lang="en-GB" sz="1200" noProof="0" dirty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()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8" name="Textfeld 97">
                <a:extLst>
                  <a:ext uri="{FF2B5EF4-FFF2-40B4-BE49-F238E27FC236}">
                    <a16:creationId xmlns:a16="http://schemas.microsoft.com/office/drawing/2014/main" id="{BC90166D-F1CA-654E-8180-7CE0DAAACBBC}"/>
                  </a:ext>
                </a:extLst>
              </p:cNvPr>
              <p:cNvSpPr txBox="1"/>
              <p:nvPr/>
            </p:nvSpPr>
            <p:spPr>
              <a:xfrm>
                <a:off x="6875443" y="3396342"/>
                <a:ext cx="1080000" cy="277200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200" noProof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98" name="Textfeld 97">
                <a:extLst>
                  <a:ext uri="{FF2B5EF4-FFF2-40B4-BE49-F238E27FC236}">
                    <a16:creationId xmlns:a16="http://schemas.microsoft.com/office/drawing/2014/main" id="{BC90166D-F1CA-654E-8180-7CE0DAAACB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5443" y="3396342"/>
                <a:ext cx="1080000" cy="27720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9" name="Textfeld 98">
                <a:extLst>
                  <a:ext uri="{FF2B5EF4-FFF2-40B4-BE49-F238E27FC236}">
                    <a16:creationId xmlns:a16="http://schemas.microsoft.com/office/drawing/2014/main" id="{C388AAB4-9470-B240-BB73-85115F4C036C}"/>
                  </a:ext>
                </a:extLst>
              </p:cNvPr>
              <p:cNvSpPr txBox="1"/>
              <p:nvPr/>
            </p:nvSpPr>
            <p:spPr>
              <a:xfrm>
                <a:off x="5537395" y="3399454"/>
                <a:ext cx="1080000" cy="276999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GB" sz="12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1200" noProof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99" name="Textfeld 98">
                <a:extLst>
                  <a:ext uri="{FF2B5EF4-FFF2-40B4-BE49-F238E27FC236}">
                    <a16:creationId xmlns:a16="http://schemas.microsoft.com/office/drawing/2014/main" id="{C388AAB4-9470-B240-BB73-85115F4C03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7395" y="3399454"/>
                <a:ext cx="1080000" cy="276999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>
            <a:extLst>
              <a:ext uri="{FF2B5EF4-FFF2-40B4-BE49-F238E27FC236}">
                <a16:creationId xmlns:a16="http://schemas.microsoft.com/office/drawing/2014/main" id="{76299A32-4138-F675-63C9-DE05F94AAAA7}"/>
              </a:ext>
            </a:extLst>
          </p:cNvPr>
          <p:cNvSpPr txBox="1"/>
          <p:nvPr/>
        </p:nvSpPr>
        <p:spPr>
          <a:xfrm>
            <a:off x="10463276" y="5446449"/>
            <a:ext cx="1586791" cy="276999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2">
                <a:lumMod val="90000"/>
              </a:schemeClr>
            </a:solidFill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r>
              <a:rPr lang="en-GB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Post-hoc test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BEADCB87-2FE2-B735-89A2-59CFEE3B9378}"/>
                  </a:ext>
                </a:extLst>
              </p:cNvPr>
              <p:cNvSpPr txBox="1"/>
              <p:nvPr/>
            </p:nvSpPr>
            <p:spPr>
              <a:xfrm>
                <a:off x="9967683" y="5959220"/>
                <a:ext cx="208238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sz="12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=1−</m:t>
                    </m:r>
                  </m:oMath>
                </a14:m>
                <a:r>
                  <a:rPr lang="en-GB" sz="1200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GB" sz="1200" noProof="0" dirty="0" err="1">
                    <a:latin typeface="Courier New" panose="02070309020205020404" pitchFamily="49" charset="0"/>
                    <a:ea typeface="CMU Bright Roman" panose="02000603000000000000" pitchFamily="2" charset="0"/>
                    <a:cs typeface="Courier New" panose="02070309020205020404" pitchFamily="49" charset="0"/>
                  </a:rPr>
                  <a:t>conf.level</a:t>
                </a:r>
                <a:r>
                  <a:rPr lang="en-GB" sz="800" noProof="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2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200" b="0" i="0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200" noProof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noProof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sz="1200" noProof="0" dirty="0">
                    <a:ea typeface="Cambria Math" panose="02040503050406030204" pitchFamily="18" charset="0"/>
                  </a:rPr>
                  <a:t>-value of level </a:t>
                </a:r>
                <a14:m>
                  <m:oMath xmlns:m="http://schemas.openxmlformats.org/officeDocument/2006/math"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1200" noProof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GB" sz="12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=1,2</m:t>
                    </m:r>
                  </m:oMath>
                </a14:m>
                <a:endParaRPr lang="en-GB" sz="1200" noProof="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endParaRPr>
              </a:p>
            </p:txBody>
          </p:sp>
        </mc:Choice>
        <mc:Fallback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BEADCB87-2FE2-B735-89A2-59CFEE3B93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7683" y="5959220"/>
                <a:ext cx="2082384" cy="461665"/>
              </a:xfrm>
              <a:prstGeom prst="rect">
                <a:avLst/>
              </a:prstGeom>
              <a:blipFill>
                <a:blip r:embed="rId18"/>
                <a:stretch>
                  <a:fillRect t="-2703" b="-108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9" name="Textfeld 148">
            <a:extLst>
              <a:ext uri="{FF2B5EF4-FFF2-40B4-BE49-F238E27FC236}">
                <a16:creationId xmlns:a16="http://schemas.microsoft.com/office/drawing/2014/main" id="{9FF9598E-DC95-D803-FDA6-DBC98AF6E263}"/>
              </a:ext>
            </a:extLst>
          </p:cNvPr>
          <p:cNvSpPr txBox="1"/>
          <p:nvPr/>
        </p:nvSpPr>
        <p:spPr>
          <a:xfrm>
            <a:off x="10463276" y="4951684"/>
            <a:ext cx="1618427" cy="276999"/>
          </a:xfrm>
          <a:prstGeom prst="rect">
            <a:avLst/>
          </a:prstGeom>
          <a:noFill/>
          <a:ln w="12700">
            <a:solidFill>
              <a:schemeClr val="bg2">
                <a:lumMod val="90000"/>
              </a:schemeClr>
            </a:solidFill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r>
              <a:rPr lang="en-GB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Final test selected </a:t>
            </a:r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9D04761F-EA61-682D-CAD9-6C19AA7E7B02}"/>
              </a:ext>
            </a:extLst>
          </p:cNvPr>
          <p:cNvSpPr txBox="1"/>
          <p:nvPr/>
        </p:nvSpPr>
        <p:spPr>
          <a:xfrm>
            <a:off x="10463276" y="3876297"/>
            <a:ext cx="1618761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r>
              <a:rPr lang="en-GB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</a:t>
            </a:r>
            <a:r>
              <a:rPr lang="en-GB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heck </a:t>
            </a:r>
            <a:r>
              <a:rPr lang="en-GB" noProof="0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homoscedacity</a:t>
            </a:r>
            <a:r>
              <a:rPr lang="en-GB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60" name="Textfeld 159">
            <a:extLst>
              <a:ext uri="{FF2B5EF4-FFF2-40B4-BE49-F238E27FC236}">
                <a16:creationId xmlns:a16="http://schemas.microsoft.com/office/drawing/2014/main" id="{2BA42511-329B-1424-D1CC-0676012C24C0}"/>
              </a:ext>
            </a:extLst>
          </p:cNvPr>
          <p:cNvSpPr txBox="1"/>
          <p:nvPr/>
        </p:nvSpPr>
        <p:spPr>
          <a:xfrm>
            <a:off x="10476451" y="2518408"/>
            <a:ext cx="1618428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r>
              <a:rPr lang="en-GB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Check normality</a:t>
            </a:r>
          </a:p>
        </p:txBody>
      </p:sp>
      <p:sp>
        <p:nvSpPr>
          <p:cNvPr id="166" name="Textfeld 165">
            <a:extLst>
              <a:ext uri="{FF2B5EF4-FFF2-40B4-BE49-F238E27FC236}">
                <a16:creationId xmlns:a16="http://schemas.microsoft.com/office/drawing/2014/main" id="{A1C7C149-0CBB-1AC2-D75A-7965B8784B12}"/>
              </a:ext>
            </a:extLst>
          </p:cNvPr>
          <p:cNvSpPr txBox="1"/>
          <p:nvPr/>
        </p:nvSpPr>
        <p:spPr>
          <a:xfrm>
            <a:off x="10463276" y="1331709"/>
            <a:ext cx="1570772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r>
              <a:rPr lang="en-GB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</a:t>
            </a:r>
            <a:r>
              <a:rPr lang="en-GB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heck normality</a:t>
            </a:r>
          </a:p>
        </p:txBody>
      </p:sp>
      <p:cxnSp>
        <p:nvCxnSpPr>
          <p:cNvPr id="182" name="Gewinkelte Verbindung 181">
            <a:extLst>
              <a:ext uri="{FF2B5EF4-FFF2-40B4-BE49-F238E27FC236}">
                <a16:creationId xmlns:a16="http://schemas.microsoft.com/office/drawing/2014/main" id="{C6C9BD6C-BAB8-4DEF-FED0-D1A60CE69E3B}"/>
              </a:ext>
            </a:extLst>
          </p:cNvPr>
          <p:cNvCxnSpPr>
            <a:cxnSpLocks/>
            <a:stCxn id="7" idx="1"/>
            <a:endCxn id="8" idx="0"/>
          </p:cNvCxnSpPr>
          <p:nvPr/>
        </p:nvCxnSpPr>
        <p:spPr>
          <a:xfrm rot="10800000" flipV="1">
            <a:off x="2519994" y="499147"/>
            <a:ext cx="1462504" cy="33363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Gewinkelte Verbindung 184">
            <a:extLst>
              <a:ext uri="{FF2B5EF4-FFF2-40B4-BE49-F238E27FC236}">
                <a16:creationId xmlns:a16="http://schemas.microsoft.com/office/drawing/2014/main" id="{E057A7E7-852A-338F-6791-4D4253850DE4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8287643" y="499148"/>
            <a:ext cx="1512594" cy="334194"/>
          </a:xfrm>
          <a:prstGeom prst="bentConnector3">
            <a:avLst>
              <a:gd name="adj1" fmla="val 5889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Textfeld 257">
            <a:extLst>
              <a:ext uri="{FF2B5EF4-FFF2-40B4-BE49-F238E27FC236}">
                <a16:creationId xmlns:a16="http://schemas.microsoft.com/office/drawing/2014/main" id="{2C8FC4BB-FA85-E0C4-815C-F68660135D0C}"/>
              </a:ext>
            </a:extLst>
          </p:cNvPr>
          <p:cNvSpPr txBox="1"/>
          <p:nvPr/>
        </p:nvSpPr>
        <p:spPr>
          <a:xfrm>
            <a:off x="6120351" y="2532382"/>
            <a:ext cx="1692000" cy="276999"/>
          </a:xfrm>
          <a:prstGeom prst="rect">
            <a:avLst/>
          </a:prstGeom>
          <a:solidFill>
            <a:schemeClr val="accent2">
              <a:alpha val="19906"/>
            </a:schemeClr>
          </a:solidFill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R</a:t>
            </a:r>
            <a:r>
              <a:rPr lang="en-GB" sz="1200" noProof="0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esiduals</a:t>
            </a:r>
            <a:r>
              <a:rPr lang="en-GB" sz="1200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: </a:t>
            </a:r>
            <a:r>
              <a:rPr lang="en-GB" sz="1200" noProof="0" dirty="0" err="1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ad.test</a:t>
            </a:r>
            <a:r>
              <a:rPr lang="en-GB" sz="1200" noProof="0" dirty="0">
                <a:latin typeface="Courier New" panose="02070309020205020404" pitchFamily="49" charset="0"/>
                <a:ea typeface="Cambria Math" panose="02040503050406030204" pitchFamily="18" charset="0"/>
                <a:cs typeface="Courier New" panose="02070309020205020404" pitchFamily="49" charset="0"/>
              </a:rPr>
              <a:t>()</a:t>
            </a:r>
          </a:p>
        </p:txBody>
      </p:sp>
      <p:cxnSp>
        <p:nvCxnSpPr>
          <p:cNvPr id="320" name="Gerade Verbindung mit Pfeil 319">
            <a:extLst>
              <a:ext uri="{FF2B5EF4-FFF2-40B4-BE49-F238E27FC236}">
                <a16:creationId xmlns:a16="http://schemas.microsoft.com/office/drawing/2014/main" id="{971E87C9-C409-E29E-B2CB-77CB1D518B38}"/>
              </a:ext>
            </a:extLst>
          </p:cNvPr>
          <p:cNvCxnSpPr>
            <a:cxnSpLocks/>
          </p:cNvCxnSpPr>
          <p:nvPr/>
        </p:nvCxnSpPr>
        <p:spPr>
          <a:xfrm>
            <a:off x="6096000" y="3689038"/>
            <a:ext cx="0" cy="1262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6" name="Gruppieren 335">
            <a:extLst>
              <a:ext uri="{FF2B5EF4-FFF2-40B4-BE49-F238E27FC236}">
                <a16:creationId xmlns:a16="http://schemas.microsoft.com/office/drawing/2014/main" id="{2B770BF6-39F1-3C64-DA3C-EFA919242854}"/>
              </a:ext>
            </a:extLst>
          </p:cNvPr>
          <p:cNvGrpSpPr/>
          <p:nvPr/>
        </p:nvGrpSpPr>
        <p:grpSpPr>
          <a:xfrm>
            <a:off x="6128199" y="2811092"/>
            <a:ext cx="1552397" cy="469929"/>
            <a:chOff x="2719572" y="1536941"/>
            <a:chExt cx="1289076" cy="305404"/>
          </a:xfrm>
        </p:grpSpPr>
        <p:cxnSp>
          <p:nvCxnSpPr>
            <p:cNvPr id="337" name="Gerade Verbindung mit Pfeil 336">
              <a:extLst>
                <a:ext uri="{FF2B5EF4-FFF2-40B4-BE49-F238E27FC236}">
                  <a16:creationId xmlns:a16="http://schemas.microsoft.com/office/drawing/2014/main" id="{C5D0418F-4474-1484-7BE5-E3BC50274B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9572" y="1536945"/>
              <a:ext cx="639486" cy="305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Gerade Verbindung mit Pfeil 337">
              <a:extLst>
                <a:ext uri="{FF2B5EF4-FFF2-40B4-BE49-F238E27FC236}">
                  <a16:creationId xmlns:a16="http://schemas.microsoft.com/office/drawing/2014/main" id="{3AFD355D-2E5C-A69A-B5C1-F17BDFE01026}"/>
                </a:ext>
              </a:extLst>
            </p:cNvPr>
            <p:cNvCxnSpPr>
              <a:cxnSpLocks/>
            </p:cNvCxnSpPr>
            <p:nvPr/>
          </p:nvCxnSpPr>
          <p:spPr>
            <a:xfrm>
              <a:off x="3359058" y="1536945"/>
              <a:ext cx="649590" cy="305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3" name="Gerade Verbindung mit Pfeil 362">
            <a:extLst>
              <a:ext uri="{FF2B5EF4-FFF2-40B4-BE49-F238E27FC236}">
                <a16:creationId xmlns:a16="http://schemas.microsoft.com/office/drawing/2014/main" id="{6668860A-E524-D5A5-8EF8-520B3F1D28F3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2466235" y="3666700"/>
            <a:ext cx="0" cy="12983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300FAD28-E2B6-D848-F67E-5F362FF3CE86}"/>
              </a:ext>
            </a:extLst>
          </p:cNvPr>
          <p:cNvSpPr txBox="1"/>
          <p:nvPr/>
        </p:nvSpPr>
        <p:spPr>
          <a:xfrm>
            <a:off x="305981" y="6396835"/>
            <a:ext cx="1868481" cy="2818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r>
              <a:rPr lang="en-GB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non-parametric tests </a:t>
            </a:r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7B3021E0-E4C4-EFA1-793B-A287403B0A6E}"/>
              </a:ext>
            </a:extLst>
          </p:cNvPr>
          <p:cNvSpPr txBox="1"/>
          <p:nvPr/>
        </p:nvSpPr>
        <p:spPr>
          <a:xfrm>
            <a:off x="305981" y="5974839"/>
            <a:ext cx="1859022" cy="281831"/>
          </a:xfrm>
          <a:prstGeom prst="rect">
            <a:avLst/>
          </a:prstGeom>
          <a:solidFill>
            <a:schemeClr val="accent4">
              <a:alpha val="19758"/>
            </a:schemeClr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200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parametric tests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7" name="Textfeld 466">
                <a:extLst>
                  <a:ext uri="{FF2B5EF4-FFF2-40B4-BE49-F238E27FC236}">
                    <a16:creationId xmlns:a16="http://schemas.microsoft.com/office/drawing/2014/main" id="{9F3DB9C3-A6B3-DC3B-D937-ACB248DD1895}"/>
                  </a:ext>
                </a:extLst>
              </p:cNvPr>
              <p:cNvSpPr txBox="1"/>
              <p:nvPr/>
            </p:nvSpPr>
            <p:spPr>
              <a:xfrm>
                <a:off x="2248265" y="5954905"/>
                <a:ext cx="2538462" cy="28183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ctr">
                  <a:defRPr sz="1200"/>
                </a:lvl1pPr>
              </a:lstStyle>
              <a:p>
                <a:r>
                  <a:rPr lang="en-GB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f</a:t>
                </a:r>
                <a:r>
                  <a:rPr lang="en-GB" noProof="0" dirty="0" err="1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eature</a:t>
                </a:r>
                <a:r>
                  <a:rPr lang="en-GB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GB" i="1" noProof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𝑁</m:t>
                    </m:r>
                    <m:r>
                      <a:rPr lang="en-GB" i="1" noProof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=2</m:t>
                    </m:r>
                  </m:oMath>
                </a14:m>
                <a:r>
                  <a:rPr lang="en-GB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levels </a:t>
                </a:r>
              </a:p>
            </p:txBody>
          </p:sp>
        </mc:Choice>
        <mc:Fallback>
          <p:sp>
            <p:nvSpPr>
              <p:cNvPr id="467" name="Textfeld 466">
                <a:extLst>
                  <a:ext uri="{FF2B5EF4-FFF2-40B4-BE49-F238E27FC236}">
                    <a16:creationId xmlns:a16="http://schemas.microsoft.com/office/drawing/2014/main" id="{9F3DB9C3-A6B3-DC3B-D937-ACB248DD18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265" y="5954905"/>
                <a:ext cx="2538462" cy="281831"/>
              </a:xfrm>
              <a:prstGeom prst="rect">
                <a:avLst/>
              </a:prstGeom>
              <a:blipFill>
                <a:blip r:embed="rId19"/>
                <a:stretch>
                  <a:fillRect b="-8333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8" name="Textfeld 467">
                <a:extLst>
                  <a:ext uri="{FF2B5EF4-FFF2-40B4-BE49-F238E27FC236}">
                    <a16:creationId xmlns:a16="http://schemas.microsoft.com/office/drawing/2014/main" id="{706DE281-AE3D-2689-6BA1-030155DAFDD8}"/>
                  </a:ext>
                </a:extLst>
              </p:cNvPr>
              <p:cNvSpPr txBox="1"/>
              <p:nvPr/>
            </p:nvSpPr>
            <p:spPr>
              <a:xfrm>
                <a:off x="2238790" y="6376901"/>
                <a:ext cx="2543546" cy="276999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 wrap="square">
                <a:spAutoFit/>
              </a:bodyPr>
              <a:lstStyle>
                <a:defPPr>
                  <a:defRPr lang="de-DE"/>
                </a:defPPr>
                <a:lvl1pPr algn="ctr">
                  <a:defRPr sz="1200"/>
                </a:lvl1pPr>
              </a:lstStyle>
              <a:p>
                <a:r>
                  <a:rPr lang="en-GB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f</a:t>
                </a:r>
                <a:r>
                  <a:rPr lang="en-GB" noProof="0" dirty="0" err="1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eature</a:t>
                </a:r>
                <a:r>
                  <a:rPr lang="en-GB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GB" i="1" noProof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𝑁</m:t>
                    </m:r>
                    <m:r>
                      <a:rPr lang="en-GB" i="1" noProof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&gt; 2 </m:t>
                    </m:r>
                  </m:oMath>
                </a14:m>
                <a:r>
                  <a:rPr lang="en-GB" noProof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levels </a:t>
                </a:r>
              </a:p>
            </p:txBody>
          </p:sp>
        </mc:Choice>
        <mc:Fallback>
          <p:sp>
            <p:nvSpPr>
              <p:cNvPr id="468" name="Textfeld 467">
                <a:extLst>
                  <a:ext uri="{FF2B5EF4-FFF2-40B4-BE49-F238E27FC236}">
                    <a16:creationId xmlns:a16="http://schemas.microsoft.com/office/drawing/2014/main" id="{706DE281-AE3D-2689-6BA1-030155DAFD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8790" y="6376901"/>
                <a:ext cx="2543546" cy="276999"/>
              </a:xfrm>
              <a:prstGeom prst="rect">
                <a:avLst/>
              </a:prstGeom>
              <a:blipFill>
                <a:blip r:embed="rId20"/>
                <a:stretch>
                  <a:fillRect b="-12500"/>
                </a:stretch>
              </a:blip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7" name="Textfeld 476">
            <a:extLst>
              <a:ext uri="{FF2B5EF4-FFF2-40B4-BE49-F238E27FC236}">
                <a16:creationId xmlns:a16="http://schemas.microsoft.com/office/drawing/2014/main" id="{D6C39E3B-0276-97A5-F958-C30D28A109B0}"/>
              </a:ext>
            </a:extLst>
          </p:cNvPr>
          <p:cNvSpPr txBox="1"/>
          <p:nvPr/>
        </p:nvSpPr>
        <p:spPr>
          <a:xfrm>
            <a:off x="305981" y="5743382"/>
            <a:ext cx="1091245" cy="281831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defRPr sz="1200"/>
            </a:lvl1pPr>
          </a:lstStyle>
          <a:p>
            <a:pPr algn="l"/>
            <a:r>
              <a:rPr lang="en-GB" noProof="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Colour code: </a:t>
            </a:r>
          </a:p>
        </p:txBody>
      </p:sp>
      <p:grpSp>
        <p:nvGrpSpPr>
          <p:cNvPr id="491" name="Gruppieren 490">
            <a:extLst>
              <a:ext uri="{FF2B5EF4-FFF2-40B4-BE49-F238E27FC236}">
                <a16:creationId xmlns:a16="http://schemas.microsoft.com/office/drawing/2014/main" id="{318867B1-A1B1-ED28-D0D7-700441E63500}"/>
              </a:ext>
            </a:extLst>
          </p:cNvPr>
          <p:cNvGrpSpPr/>
          <p:nvPr/>
        </p:nvGrpSpPr>
        <p:grpSpPr>
          <a:xfrm>
            <a:off x="1578208" y="1127125"/>
            <a:ext cx="1873874" cy="876413"/>
            <a:chOff x="2719572" y="1536945"/>
            <a:chExt cx="1289076" cy="305400"/>
          </a:xfrm>
        </p:grpSpPr>
        <p:cxnSp>
          <p:nvCxnSpPr>
            <p:cNvPr id="492" name="Gerade Verbindung mit Pfeil 491">
              <a:extLst>
                <a:ext uri="{FF2B5EF4-FFF2-40B4-BE49-F238E27FC236}">
                  <a16:creationId xmlns:a16="http://schemas.microsoft.com/office/drawing/2014/main" id="{C5E62458-BD47-A981-40D1-D265D454FF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9572" y="1536945"/>
              <a:ext cx="639486" cy="305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Gerade Verbindung mit Pfeil 492">
              <a:extLst>
                <a:ext uri="{FF2B5EF4-FFF2-40B4-BE49-F238E27FC236}">
                  <a16:creationId xmlns:a16="http://schemas.microsoft.com/office/drawing/2014/main" id="{12FB3D87-CA70-7985-C783-7AB42AEB3E66}"/>
                </a:ext>
              </a:extLst>
            </p:cNvPr>
            <p:cNvCxnSpPr>
              <a:cxnSpLocks/>
            </p:cNvCxnSpPr>
            <p:nvPr/>
          </p:nvCxnSpPr>
          <p:spPr>
            <a:xfrm>
              <a:off x="3359058" y="1536945"/>
              <a:ext cx="649590" cy="3054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1" name="Gerade Verbindung mit Pfeil 460">
            <a:extLst>
              <a:ext uri="{FF2B5EF4-FFF2-40B4-BE49-F238E27FC236}">
                <a16:creationId xmlns:a16="http://schemas.microsoft.com/office/drawing/2014/main" id="{EBE4812B-C5E4-82FB-B0EC-F48CB8D4367A}"/>
              </a:ext>
            </a:extLst>
          </p:cNvPr>
          <p:cNvCxnSpPr>
            <a:cxnSpLocks/>
          </p:cNvCxnSpPr>
          <p:nvPr/>
        </p:nvCxnSpPr>
        <p:spPr>
          <a:xfrm flipH="1">
            <a:off x="8287643" y="4758610"/>
            <a:ext cx="4391" cy="18048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Gerade Verbindung mit Pfeil 464">
            <a:extLst>
              <a:ext uri="{FF2B5EF4-FFF2-40B4-BE49-F238E27FC236}">
                <a16:creationId xmlns:a16="http://schemas.microsoft.com/office/drawing/2014/main" id="{92705AF8-4F22-4931-DD8C-6A43AE285F25}"/>
              </a:ext>
            </a:extLst>
          </p:cNvPr>
          <p:cNvCxnSpPr>
            <a:cxnSpLocks/>
          </p:cNvCxnSpPr>
          <p:nvPr/>
        </p:nvCxnSpPr>
        <p:spPr>
          <a:xfrm flipH="1">
            <a:off x="9767473" y="4763372"/>
            <a:ext cx="4391" cy="18048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Gerade Verbindung mit Pfeil 465">
            <a:extLst>
              <a:ext uri="{FF2B5EF4-FFF2-40B4-BE49-F238E27FC236}">
                <a16:creationId xmlns:a16="http://schemas.microsoft.com/office/drawing/2014/main" id="{1E90D488-093D-368C-2CD3-790D42B2BCBB}"/>
              </a:ext>
            </a:extLst>
          </p:cNvPr>
          <p:cNvCxnSpPr>
            <a:cxnSpLocks/>
          </p:cNvCxnSpPr>
          <p:nvPr/>
        </p:nvCxnSpPr>
        <p:spPr>
          <a:xfrm flipH="1">
            <a:off x="8287643" y="5246480"/>
            <a:ext cx="4391" cy="18048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Gerade Verbindung mit Pfeil 468">
            <a:extLst>
              <a:ext uri="{FF2B5EF4-FFF2-40B4-BE49-F238E27FC236}">
                <a16:creationId xmlns:a16="http://schemas.microsoft.com/office/drawing/2014/main" id="{D2ADE654-A99F-6F36-6707-EE790E15521E}"/>
              </a:ext>
            </a:extLst>
          </p:cNvPr>
          <p:cNvCxnSpPr>
            <a:cxnSpLocks/>
          </p:cNvCxnSpPr>
          <p:nvPr/>
        </p:nvCxnSpPr>
        <p:spPr>
          <a:xfrm flipH="1">
            <a:off x="9767473" y="5251947"/>
            <a:ext cx="4391" cy="18048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Gerade Verbindung mit Pfeil 469">
            <a:extLst>
              <a:ext uri="{FF2B5EF4-FFF2-40B4-BE49-F238E27FC236}">
                <a16:creationId xmlns:a16="http://schemas.microsoft.com/office/drawing/2014/main" id="{B0A7D5E8-BCFF-E296-AF48-95B6C1F1C43F}"/>
              </a:ext>
            </a:extLst>
          </p:cNvPr>
          <p:cNvCxnSpPr>
            <a:cxnSpLocks/>
          </p:cNvCxnSpPr>
          <p:nvPr/>
        </p:nvCxnSpPr>
        <p:spPr>
          <a:xfrm flipH="1">
            <a:off x="6086811" y="5264410"/>
            <a:ext cx="4391" cy="18048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Gerade Verbindung mit Pfeil 470">
            <a:extLst>
              <a:ext uri="{FF2B5EF4-FFF2-40B4-BE49-F238E27FC236}">
                <a16:creationId xmlns:a16="http://schemas.microsoft.com/office/drawing/2014/main" id="{527E6271-BB20-7393-CA13-6C9EDE838A4F}"/>
              </a:ext>
            </a:extLst>
          </p:cNvPr>
          <p:cNvCxnSpPr>
            <a:cxnSpLocks/>
          </p:cNvCxnSpPr>
          <p:nvPr/>
        </p:nvCxnSpPr>
        <p:spPr>
          <a:xfrm flipH="1">
            <a:off x="7397454" y="3687617"/>
            <a:ext cx="4391" cy="18048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Gerade Verbindung mit Pfeil 471">
            <a:extLst>
              <a:ext uri="{FF2B5EF4-FFF2-40B4-BE49-F238E27FC236}">
                <a16:creationId xmlns:a16="http://schemas.microsoft.com/office/drawing/2014/main" id="{0846AFD2-A186-4223-9F77-C15AE9B7FD4E}"/>
              </a:ext>
            </a:extLst>
          </p:cNvPr>
          <p:cNvCxnSpPr>
            <a:cxnSpLocks/>
            <a:stCxn id="9" idx="2"/>
            <a:endCxn id="24" idx="0"/>
          </p:cNvCxnSpPr>
          <p:nvPr/>
        </p:nvCxnSpPr>
        <p:spPr>
          <a:xfrm flipH="1">
            <a:off x="8222496" y="1109786"/>
            <a:ext cx="8321" cy="20466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4" name="Gruppieren 473">
            <a:extLst>
              <a:ext uri="{FF2B5EF4-FFF2-40B4-BE49-F238E27FC236}">
                <a16:creationId xmlns:a16="http://schemas.microsoft.com/office/drawing/2014/main" id="{64563B05-3907-62F7-EF28-DBDED7B15149}"/>
              </a:ext>
            </a:extLst>
          </p:cNvPr>
          <p:cNvGrpSpPr/>
          <p:nvPr/>
        </p:nvGrpSpPr>
        <p:grpSpPr>
          <a:xfrm>
            <a:off x="7430382" y="1577477"/>
            <a:ext cx="1552397" cy="469929"/>
            <a:chOff x="2719572" y="1536941"/>
            <a:chExt cx="1289076" cy="305404"/>
          </a:xfrm>
        </p:grpSpPr>
        <p:cxnSp>
          <p:nvCxnSpPr>
            <p:cNvPr id="475" name="Gerade Verbindung mit Pfeil 474">
              <a:extLst>
                <a:ext uri="{FF2B5EF4-FFF2-40B4-BE49-F238E27FC236}">
                  <a16:creationId xmlns:a16="http://schemas.microsoft.com/office/drawing/2014/main" id="{6FFFF6C4-3F2D-C709-187E-C40B9D7160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9572" y="1536945"/>
              <a:ext cx="639486" cy="305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Gerade Verbindung mit Pfeil 475">
              <a:extLst>
                <a:ext uri="{FF2B5EF4-FFF2-40B4-BE49-F238E27FC236}">
                  <a16:creationId xmlns:a16="http://schemas.microsoft.com/office/drawing/2014/main" id="{F8A3416A-3724-DC56-AB86-EA0F64A88B5D}"/>
                </a:ext>
              </a:extLst>
            </p:cNvPr>
            <p:cNvCxnSpPr>
              <a:cxnSpLocks/>
            </p:cNvCxnSpPr>
            <p:nvPr/>
          </p:nvCxnSpPr>
          <p:spPr>
            <a:xfrm>
              <a:off x="3359058" y="1536945"/>
              <a:ext cx="649590" cy="305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4" name="Gerade Verbindung mit Pfeil 493">
            <a:extLst>
              <a:ext uri="{FF2B5EF4-FFF2-40B4-BE49-F238E27FC236}">
                <a16:creationId xmlns:a16="http://schemas.microsoft.com/office/drawing/2014/main" id="{8BEFE1DE-52B9-68AB-8D67-358998F2453B}"/>
              </a:ext>
            </a:extLst>
          </p:cNvPr>
          <p:cNvCxnSpPr>
            <a:cxnSpLocks/>
          </p:cNvCxnSpPr>
          <p:nvPr/>
        </p:nvCxnSpPr>
        <p:spPr>
          <a:xfrm flipH="1">
            <a:off x="8594488" y="3687617"/>
            <a:ext cx="4391" cy="18048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Gerade Verbindung mit Pfeil 495">
            <a:extLst>
              <a:ext uri="{FF2B5EF4-FFF2-40B4-BE49-F238E27FC236}">
                <a16:creationId xmlns:a16="http://schemas.microsoft.com/office/drawing/2014/main" id="{C2D1E9A1-1460-A98D-84B0-C542BD6D76A4}"/>
              </a:ext>
            </a:extLst>
          </p:cNvPr>
          <p:cNvCxnSpPr>
            <a:cxnSpLocks/>
          </p:cNvCxnSpPr>
          <p:nvPr/>
        </p:nvCxnSpPr>
        <p:spPr>
          <a:xfrm flipH="1">
            <a:off x="9800237" y="3687617"/>
            <a:ext cx="4391" cy="18048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3F346EF4-54A3-B0CD-E36B-5A65556727C7}"/>
              </a:ext>
            </a:extLst>
          </p:cNvPr>
          <p:cNvCxnSpPr>
            <a:cxnSpLocks/>
          </p:cNvCxnSpPr>
          <p:nvPr/>
        </p:nvCxnSpPr>
        <p:spPr>
          <a:xfrm flipH="1">
            <a:off x="6904398" y="2347398"/>
            <a:ext cx="4391" cy="18048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E15A6482-982F-6590-713A-9C57F20765DC}"/>
              </a:ext>
            </a:extLst>
          </p:cNvPr>
          <p:cNvCxnSpPr>
            <a:cxnSpLocks/>
          </p:cNvCxnSpPr>
          <p:nvPr/>
        </p:nvCxnSpPr>
        <p:spPr>
          <a:xfrm flipH="1">
            <a:off x="9463821" y="2351881"/>
            <a:ext cx="4391" cy="18048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40EFD83D-C099-068B-0798-975CA59244A2}"/>
              </a:ext>
            </a:extLst>
          </p:cNvPr>
          <p:cNvCxnSpPr>
            <a:cxnSpLocks/>
          </p:cNvCxnSpPr>
          <p:nvPr/>
        </p:nvCxnSpPr>
        <p:spPr>
          <a:xfrm flipH="1">
            <a:off x="1563474" y="2347398"/>
            <a:ext cx="4391" cy="1804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hteck 78">
            <a:extLst>
              <a:ext uri="{FF2B5EF4-FFF2-40B4-BE49-F238E27FC236}">
                <a16:creationId xmlns:a16="http://schemas.microsoft.com/office/drawing/2014/main" id="{F8D5F0B8-766A-8274-70EB-909B50A94F94}"/>
              </a:ext>
            </a:extLst>
          </p:cNvPr>
          <p:cNvSpPr/>
          <p:nvPr/>
        </p:nvSpPr>
        <p:spPr>
          <a:xfrm>
            <a:off x="243603" y="5730875"/>
            <a:ext cx="4603061" cy="99926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729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accent4">
            <a:alpha val="19758"/>
          </a:schemeClr>
        </a:solidFill>
        <a:ln w="12700">
          <a:noFill/>
        </a:ln>
      </a:spPr>
      <a:bodyPr wrap="square">
        <a:spAutoFit/>
      </a:bodyPr>
      <a:lstStyle>
        <a:defPPr algn="ctr">
          <a:defRPr sz="800" noProof="0" dirty="0" smtClean="0">
            <a:latin typeface="Calibri" panose="020F0502020204030204" pitchFamily="34" charset="0"/>
            <a:ea typeface="Cambria Math" panose="02040503050406030204" pitchFamily="18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2628DB25-49C7-9C48-9DEB-221973F78786}">
  <we:reference id="wa104381909" version="3.1.0.0" store="en-US" storeType="OMEX"/>
  <we:alternateReferences>
    <we:reference id="WA104381909" version="3.1.0.0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Macintosh PowerPoint</Application>
  <PresentationFormat>Breitbild</PresentationFormat>
  <Paragraphs>41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CMU Bright Roman</vt:lpstr>
      <vt:lpstr>Courier New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Decision trees</dc:title>
  <dc:creator>Schilling Sabine HSLU W</dc:creator>
  <cp:lastModifiedBy>Schilling Sabine HSLU W</cp:lastModifiedBy>
  <cp:revision>27</cp:revision>
  <dcterms:created xsi:type="dcterms:W3CDTF">2023-05-08T12:12:17Z</dcterms:created>
  <dcterms:modified xsi:type="dcterms:W3CDTF">2025-05-10T11:37:42Z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8b0afbd-3cf7-4707-aee4-8dc9d855de29_Enabled">
    <vt:lpwstr>true</vt:lpwstr>
  </property>
  <property fmtid="{D5CDD505-2E9C-101B-9397-08002B2CF9AE}" pid="3" name="MSIP_Label_e8b0afbd-3cf7-4707-aee4-8dc9d855de29_SetDate">
    <vt:lpwstr>2025-05-10T09:29:47Z</vt:lpwstr>
  </property>
  <property fmtid="{D5CDD505-2E9C-101B-9397-08002B2CF9AE}" pid="4" name="MSIP_Label_e8b0afbd-3cf7-4707-aee4-8dc9d855de29_Method">
    <vt:lpwstr>Privileged</vt:lpwstr>
  </property>
  <property fmtid="{D5CDD505-2E9C-101B-9397-08002B2CF9AE}" pid="5" name="MSIP_Label_e8b0afbd-3cf7-4707-aee4-8dc9d855de29_Name">
    <vt:lpwstr>intern</vt:lpwstr>
  </property>
  <property fmtid="{D5CDD505-2E9C-101B-9397-08002B2CF9AE}" pid="6" name="MSIP_Label_e8b0afbd-3cf7-4707-aee4-8dc9d855de29_SiteId">
    <vt:lpwstr>75a34008-d7d1-4924-8e78-31fea86f6e68</vt:lpwstr>
  </property>
  <property fmtid="{D5CDD505-2E9C-101B-9397-08002B2CF9AE}" pid="7" name="MSIP_Label_e8b0afbd-3cf7-4707-aee4-8dc9d855de29_ActionId">
    <vt:lpwstr>8647766f-e017-41ca-968f-3e61e90fbd83</vt:lpwstr>
  </property>
  <property fmtid="{D5CDD505-2E9C-101B-9397-08002B2CF9AE}" pid="8" name="MSIP_Label_e8b0afbd-3cf7-4707-aee4-8dc9d855de29_ContentBits">
    <vt:lpwstr>0</vt:lpwstr>
  </property>
  <property fmtid="{D5CDD505-2E9C-101B-9397-08002B2CF9AE}" pid="9" name="MSIP_Label_e8b0afbd-3cf7-4707-aee4-8dc9d855de29_Tag">
    <vt:lpwstr>50, 0, 1, 1</vt:lpwstr>
  </property>
</Properties>
</file>